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71" r:id="rId7"/>
    <p:sldId id="269" r:id="rId8"/>
    <p:sldId id="270" r:id="rId9"/>
    <p:sldId id="268" r:id="rId10"/>
    <p:sldId id="267" r:id="rId11"/>
    <p:sldId id="266" r:id="rId12"/>
  </p:sldIdLst>
  <p:sldSz cx="13004800" cy="9753600"/>
  <p:notesSz cx="6858000" cy="9144000"/>
  <p:embeddedFontLst>
    <p:embeddedFont>
      <p:font typeface="Cambria Math" panose="02040503050406030204" pitchFamily="18" charset="0"/>
      <p:regular r:id="rId14"/>
    </p:embeddedFont>
    <p:embeddedFont>
      <p:font typeface="Helvetica Neue" panose="020B0604020202020204" charset="0"/>
      <p:regular r:id="rId15"/>
      <p:bold r:id="rId16"/>
      <p:italic r:id="rId17"/>
      <p:boldItalic r:id="rId18"/>
    </p:embeddedFont>
    <p:embeddedFont>
      <p:font typeface="Times" panose="02020603050405020304" pitchFamily="18" charset="0"/>
      <p:regular r:id="rId19"/>
      <p:bold r:id="rId20"/>
      <p:italic r:id="rId21"/>
      <p:boldItalic r:id="rId22"/>
    </p:embeddedFont>
    <p:embeddedFont>
      <p:font typeface="Helvetica Neue Light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7" d="100"/>
          <a:sy n="67" d="100"/>
        </p:scale>
        <p:origin x="-936" y="173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883077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" name="Google Shape;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0" name="Google Shape;1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>
            <a:spLocks noGrp="1"/>
          </p:cNvSpPr>
          <p:nvPr>
            <p:ph type="pic" idx="2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45" name="Google Shape;45;p11"/>
          <p:cNvSpPr>
            <a:spLocks noGrp="1"/>
          </p:cNvSpPr>
          <p:nvPr>
            <p:ph type="pic" idx="3"/>
          </p:nvPr>
        </p:nvSpPr>
        <p:spPr>
          <a:xfrm>
            <a:off x="6724518" y="889000"/>
            <a:ext cx="5334002" cy="3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46" name="Google Shape;46;p11"/>
          <p:cNvSpPr>
            <a:spLocks noGrp="1"/>
          </p:cNvSpPr>
          <p:nvPr>
            <p:ph type="pic" idx="4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L="457200" marR="0" lvl="0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>
            <a:spLocks noGrp="1"/>
          </p:cNvSpPr>
          <p:nvPr>
            <p:ph type="pic" idx="2"/>
          </p:nvPr>
        </p:nvSpPr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>
  <p:cSld name="Photo - Horizontal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>
            <a:spLocks noGrp="1"/>
          </p:cNvSpPr>
          <p:nvPr>
            <p:ph type="pic" idx="2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>
  <p:cSld name="Title - Cent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>
            <a:spLocks noGrp="1"/>
          </p:cNvSpPr>
          <p:nvPr>
            <p:ph type="pic" idx="2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 Light"/>
              <a:buNone/>
              <a:defRPr sz="6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L="457200" marR="0" lvl="0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>
            <a:spLocks noGrp="1"/>
          </p:cNvSpPr>
          <p:nvPr>
            <p:ph type="pic" idx="2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L="457200" marR="0" lvl="0" indent="-3619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619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L="457200" marR="0" lvl="0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L="457200" marR="0" lvl="0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42270" y="4601979"/>
            <a:ext cx="3801141" cy="468807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/>
          <p:nvPr/>
        </p:nvSpPr>
        <p:spPr>
          <a:xfrm>
            <a:off x="-136600" y="622625"/>
            <a:ext cx="13004700" cy="23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</a:rPr>
              <a:t>F-A</a:t>
            </a:r>
            <a:r>
              <a:rPr lang="en-US" sz="4800" b="1"/>
              <a:t>LERT</a:t>
            </a:r>
            <a:r>
              <a:rPr lang="en-US" sz="4800" b="1" i="0" u="none" strike="noStrike" cap="none">
                <a:solidFill>
                  <a:srgbClr val="000000"/>
                </a:solidFill>
              </a:rPr>
              <a:t> : F</a:t>
            </a:r>
            <a:r>
              <a:rPr lang="en-US" sz="4800" b="1"/>
              <a:t>IRE</a:t>
            </a:r>
            <a:r>
              <a:rPr lang="en-US" sz="4800" b="1" i="0" u="none" strike="noStrike" cap="none">
                <a:solidFill>
                  <a:srgbClr val="000000"/>
                </a:solidFill>
              </a:rPr>
              <a:t> DISASTER M</a:t>
            </a:r>
            <a:r>
              <a:rPr lang="en-US" sz="4800" b="1"/>
              <a:t>ANAGEMENT</a:t>
            </a:r>
            <a:r>
              <a:rPr lang="en-US" sz="4800" b="1" i="0" u="none" strike="noStrike" cap="none">
                <a:solidFill>
                  <a:srgbClr val="000000"/>
                </a:solidFill>
              </a:rPr>
              <a:t> </a:t>
            </a:r>
            <a:endParaRPr sz="4800" b="1" i="0" u="none" strike="noStrike" cap="none">
              <a:solidFill>
                <a:srgbClr val="000000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</a:rPr>
              <a:t>U</a:t>
            </a:r>
            <a:r>
              <a:rPr lang="en-US" sz="4800" b="1"/>
              <a:t>SING</a:t>
            </a:r>
            <a:r>
              <a:rPr lang="en-US" sz="4800" b="1" i="0" u="none" strike="noStrike" cap="none">
                <a:solidFill>
                  <a:srgbClr val="000000"/>
                </a:solidFill>
              </a:rPr>
              <a:t> M</a:t>
            </a:r>
            <a:r>
              <a:rPr lang="en-US" sz="4800" b="1"/>
              <a:t>ACHINE</a:t>
            </a:r>
            <a:r>
              <a:rPr lang="en-US" sz="4800" b="1" i="0" u="none" strike="noStrike" cap="none">
                <a:solidFill>
                  <a:srgbClr val="000000"/>
                </a:solidFill>
              </a:rPr>
              <a:t> L</a:t>
            </a:r>
            <a:r>
              <a:rPr lang="en-US" sz="4800" b="1"/>
              <a:t>EARNING</a:t>
            </a:r>
            <a:endParaRPr sz="48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1055123" y="5674236"/>
            <a:ext cx="2398269" cy="2543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Purva Gharat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501519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Elvis D’Costa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501508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9439401" y="5674235"/>
            <a:ext cx="2126997" cy="2543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Jincy Jacob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501524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Kunal Das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501511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518300" y="9251950"/>
            <a:ext cx="12349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</a:pPr>
            <a:r>
              <a:rPr lang="en-US"/>
              <a:t>Slide no :</a:t>
            </a:r>
            <a:fld id="{00000000-1234-1234-1234-123412341234}" type="slidenum">
              <a:rPr lang="en-US"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</a:t>
            </a:fld>
            <a:r>
              <a:rPr lang="en-US"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 : 16/10/2018 Title : </a:t>
            </a:r>
            <a:r>
              <a:rPr lang="en-US"/>
              <a:t>F-ALERT : FIRE DISASTER MANAGEMENT USING MACHINE LEARNING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043525" y="3415150"/>
            <a:ext cx="5190900" cy="9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GROUP NO : </a:t>
            </a:r>
            <a:r>
              <a:rPr lang="en-US" sz="3600" b="1" dirty="0" smtClean="0"/>
              <a:t>26</a:t>
            </a:r>
            <a:endParaRPr sz="36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64" t="26879" r="6586" b="6451"/>
          <a:stretch/>
        </p:blipFill>
        <p:spPr bwMode="auto">
          <a:xfrm>
            <a:off x="1022350" y="2209800"/>
            <a:ext cx="11137392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87600" y="914400"/>
            <a:ext cx="777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Visualization of </a:t>
            </a:r>
            <a:r>
              <a:rPr lang="en-US" sz="4000" dirty="0" smtClean="0"/>
              <a:t>Severity </a:t>
            </a:r>
            <a:r>
              <a:rPr lang="en-US" sz="4000" dirty="0"/>
              <a:t>on </a:t>
            </a:r>
            <a:r>
              <a:rPr lang="en-US" sz="4000" dirty="0" smtClean="0"/>
              <a:t>Maps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51301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/>
          <p:nvPr/>
        </p:nvSpPr>
        <p:spPr>
          <a:xfrm>
            <a:off x="5409550" y="4478125"/>
            <a:ext cx="51909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</a:pPr>
            <a:r>
              <a:rPr lang="en-US" sz="72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r>
              <a:rPr lang="en-US" sz="7200" b="1" i="1" dirty="0"/>
              <a:t> </a:t>
            </a:r>
            <a:endParaRPr sz="7200" b="1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4"/>
          <p:cNvSpPr txBox="1">
            <a:spLocks noGrp="1"/>
          </p:cNvSpPr>
          <p:nvPr>
            <p:ph type="sldNum" idx="12"/>
          </p:nvPr>
        </p:nvSpPr>
        <p:spPr>
          <a:xfrm>
            <a:off x="218575" y="9251950"/>
            <a:ext cx="127863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</a:pPr>
            <a:r>
              <a:rPr lang="en-US">
                <a:solidFill>
                  <a:schemeClr val="dk1"/>
                </a:solidFill>
              </a:rPr>
              <a:t>Slide no :</a:t>
            </a:r>
            <a:fld id="{00000000-1234-1234-1234-123412341234}" type="slidenum">
              <a:rPr lang="en-US">
                <a:solidFill>
                  <a:schemeClr val="dk1"/>
                </a:solidFill>
              </a:rPr>
              <a:t>11</a:t>
            </a:fld>
            <a:r>
              <a:rPr lang="en-US">
                <a:solidFill>
                  <a:schemeClr val="dk1"/>
                </a:solidFill>
              </a:rPr>
              <a:t> Date : 16/10/2018 Title : F-ALERT : FIRE DISASTER MANAGEMENT USING MACHINE LEARNING</a:t>
            </a:r>
            <a:endParaRPr sz="1800" b="0" i="0" u="none" strike="noStrike" cap="non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500" y="1066800"/>
            <a:ext cx="4064000" cy="8191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4702504" y="3754592"/>
            <a:ext cx="7405838" cy="224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‘We aim to predict the occurrence of an hazard,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particularly fire- hazards, beforehand by  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analysing the collected data of  a particular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area and suggest the most effective mitigation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plan.’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4562600" y="819625"/>
            <a:ext cx="7731900" cy="21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</a:rPr>
              <a:t>P</a:t>
            </a:r>
            <a:r>
              <a:rPr lang="en-US" sz="4800" b="1"/>
              <a:t>ROBLEM </a:t>
            </a:r>
            <a:r>
              <a:rPr lang="en-US" sz="4800" b="1" i="0" u="none" strike="noStrike" cap="none">
                <a:solidFill>
                  <a:srgbClr val="000000"/>
                </a:solidFill>
              </a:rPr>
              <a:t>S</a:t>
            </a:r>
            <a:r>
              <a:rPr lang="en-US" sz="4800" b="1"/>
              <a:t>TATEMENT</a:t>
            </a:r>
            <a:endParaRPr sz="48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19650" y="9251950"/>
            <a:ext cx="1218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</a:pPr>
            <a:r>
              <a:rPr lang="en-US">
                <a:solidFill>
                  <a:schemeClr val="dk1"/>
                </a:solidFill>
              </a:rPr>
              <a:t>Slide no :</a:t>
            </a:r>
            <a:fld id="{00000000-1234-1234-1234-123412341234}" type="slidenum">
              <a:rPr lang="en-US">
                <a:solidFill>
                  <a:schemeClr val="dk1"/>
                </a:solidFill>
              </a:rPr>
              <a:t>2</a:t>
            </a:fld>
            <a:r>
              <a:rPr lang="en-US">
                <a:solidFill>
                  <a:schemeClr val="dk1"/>
                </a:solidFill>
              </a:rPr>
              <a:t> Date : 16/10/2018 Title : F-ALERT : FIRE DISASTER MANAGEMENT USING MACHINE LEARNING</a:t>
            </a:r>
            <a:endParaRPr sz="1800" b="0" i="0" u="none" strike="noStrike" cap="non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>
            <a:off x="6624725" y="2254250"/>
            <a:ext cx="6324000" cy="33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457200" marR="0" lvl="0" indent="-4191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Char char="●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Estimation of 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USD 7 trillion worth of economic damage and 8 million deaths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via natural disasters have occured since start of 20th </a:t>
            </a: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century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6679790" y="5636048"/>
            <a:ext cx="6647844" cy="949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Char char="●"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Now if we consider fire hazards,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234920" y="6925427"/>
            <a:ext cx="12028572" cy="949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Char char="●"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Disaster management includes 3 basic phases</a:t>
            </a:r>
            <a:r>
              <a:rPr lang="en-US" sz="30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3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preparedness, response, </a:t>
            </a:r>
            <a:r>
              <a:rPr lang="en-US" sz="30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lang="en-US" sz="3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recovery.</a:t>
            </a:r>
            <a:endParaRPr sz="1400" b="1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240537" y="8053541"/>
            <a:ext cx="12297948" cy="949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Char char="●"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efficient data collection, archiving and analytics is essential for effective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disaster management (Big data can play a major role).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450" y="2254250"/>
            <a:ext cx="6296144" cy="37957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737700" y="811525"/>
            <a:ext cx="11800800" cy="9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</a:rPr>
              <a:t>I</a:t>
            </a:r>
            <a:r>
              <a:rPr lang="en-US" sz="4800" b="1"/>
              <a:t>NTRODUCTION</a:t>
            </a:r>
            <a:endParaRPr sz="48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186183" y="6229114"/>
            <a:ext cx="12406659" cy="517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within the 6 months of 2018, Mumbai has seen 12 major fires and 22 deaths.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6"/>
          <p:cNvSpPr txBox="1">
            <a:spLocks noGrp="1"/>
          </p:cNvSpPr>
          <p:nvPr>
            <p:ph type="sldNum" idx="12"/>
          </p:nvPr>
        </p:nvSpPr>
        <p:spPr>
          <a:xfrm>
            <a:off x="171450" y="9251950"/>
            <a:ext cx="127773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</a:pPr>
            <a:r>
              <a:rPr lang="en-US">
                <a:solidFill>
                  <a:schemeClr val="dk1"/>
                </a:solidFill>
              </a:rPr>
              <a:t>Slide no :</a:t>
            </a:r>
            <a:fld id="{00000000-1234-1234-1234-123412341234}" type="slidenum">
              <a:rPr lang="en-US">
                <a:solidFill>
                  <a:schemeClr val="dk1"/>
                </a:solidFill>
              </a:rPr>
              <a:t>3</a:t>
            </a:fld>
            <a:r>
              <a:rPr lang="en-US">
                <a:solidFill>
                  <a:schemeClr val="dk1"/>
                </a:solidFill>
              </a:rPr>
              <a:t> Date : 16/10/2018 Title : F-ALERT : FIRE DISASTER MANAGEMENT USING MACHINE LEARNING</a:t>
            </a:r>
            <a:endParaRPr sz="1800" b="0" i="0" u="none" strike="noStrike" cap="non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819625" y="656050"/>
            <a:ext cx="11502300" cy="7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</a:rPr>
              <a:t>L</a:t>
            </a:r>
            <a:r>
              <a:rPr lang="en-US" sz="4800" b="1"/>
              <a:t>ITERATURE</a:t>
            </a:r>
            <a:r>
              <a:rPr lang="en-US" sz="4800" b="1" i="0" u="none" strike="noStrike" cap="none">
                <a:solidFill>
                  <a:srgbClr val="000000"/>
                </a:solidFill>
              </a:rPr>
              <a:t> S</a:t>
            </a:r>
            <a:r>
              <a:rPr lang="en-US" sz="4800" b="1"/>
              <a:t>URVEY</a:t>
            </a:r>
            <a:endParaRPr sz="48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90" name="Google Shape;90;p17"/>
          <p:cNvSpPr/>
          <p:nvPr/>
        </p:nvSpPr>
        <p:spPr>
          <a:xfrm>
            <a:off x="3641109" y="4132922"/>
            <a:ext cx="9098100" cy="15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457200" marR="0" lvl="0" indent="-4191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●"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obile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isaster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anagement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ystem on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obile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hon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using Google maps/Openstreet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3700560" y="6178725"/>
            <a:ext cx="7756784" cy="949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●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Forest Fire Prediction and Alert System Using Big Data Technology</a:t>
            </a:r>
            <a:endParaRPr sz="30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3648201" y="3142425"/>
            <a:ext cx="8673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Char char="●"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ole of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ig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ata in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isaster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anagement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7"/>
          <p:cNvSpPr/>
          <p:nvPr/>
        </p:nvSpPr>
        <p:spPr>
          <a:xfrm>
            <a:off x="3724475" y="7602700"/>
            <a:ext cx="7613700" cy="12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●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A Secure Big Data Stream Analytics Framework for Disaster Management on the 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789" y="1860550"/>
            <a:ext cx="3080967" cy="3080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444" y="5403850"/>
            <a:ext cx="2807656" cy="37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/>
          <p:nvPr/>
        </p:nvSpPr>
        <p:spPr>
          <a:xfrm>
            <a:off x="3594316" y="1982941"/>
            <a:ext cx="4749367" cy="517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Conclusions from our survey 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7"/>
          <p:cNvSpPr txBox="1">
            <a:spLocks noGrp="1"/>
          </p:cNvSpPr>
          <p:nvPr>
            <p:ph type="sldNum" idx="12"/>
          </p:nvPr>
        </p:nvSpPr>
        <p:spPr>
          <a:xfrm>
            <a:off x="151450" y="9251950"/>
            <a:ext cx="125877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</a:pPr>
            <a:r>
              <a:rPr lang="en-US">
                <a:solidFill>
                  <a:schemeClr val="dk1"/>
                </a:solidFill>
              </a:rPr>
              <a:t>Slide no :</a:t>
            </a:r>
            <a:fld id="{00000000-1234-1234-1234-123412341234}" type="slidenum">
              <a:rPr lang="en-US">
                <a:solidFill>
                  <a:schemeClr val="dk1"/>
                </a:solidFill>
              </a:rPr>
              <a:t>4</a:t>
            </a:fld>
            <a:r>
              <a:rPr lang="en-US">
                <a:solidFill>
                  <a:schemeClr val="dk1"/>
                </a:solidFill>
              </a:rPr>
              <a:t> Date : 16/10/2018 Title : F-ALERT : FIRE DISASTER MANAGEMENT USING MACHINE LEARNING</a:t>
            </a:r>
            <a:endParaRPr sz="1800" b="0" i="0" u="none" strike="noStrike" cap="non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1168400" y="2035809"/>
            <a:ext cx="152400" cy="424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1320801" y="556925"/>
            <a:ext cx="106680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</a:rPr>
              <a:t>S</a:t>
            </a:r>
            <a:r>
              <a:rPr lang="en-US" sz="4800" b="1"/>
              <a:t>YSTEM</a:t>
            </a:r>
            <a:r>
              <a:rPr lang="en-US" sz="4800" b="1" i="0" u="none" strike="noStrike" cap="none">
                <a:solidFill>
                  <a:srgbClr val="000000"/>
                </a:solidFill>
              </a:rPr>
              <a:t> D</a:t>
            </a:r>
            <a:r>
              <a:rPr lang="en-US" sz="4800" b="1"/>
              <a:t>ESIGN</a:t>
            </a:r>
            <a:endParaRPr sz="48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1178561" y="8991600"/>
            <a:ext cx="10962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</a:pPr>
            <a:r>
              <a:rPr lang="en-US" dirty="0">
                <a:solidFill>
                  <a:schemeClr val="dk1"/>
                </a:solidFill>
              </a:rPr>
              <a:t>Slide no :</a:t>
            </a:r>
            <a:fld id="{00000000-1234-1234-1234-123412341234}" type="slidenum">
              <a:rPr lang="en-US">
                <a:solidFill>
                  <a:schemeClr val="dk1"/>
                </a:solidFill>
              </a:rPr>
              <a:t>5</a:t>
            </a:fld>
            <a:r>
              <a:rPr lang="en-US" dirty="0">
                <a:solidFill>
                  <a:schemeClr val="dk1"/>
                </a:solidFill>
              </a:rPr>
              <a:t> Date : 16/10/2018 Title : F-ALERT : FIRE DISASTER MANAGEMENT USING MACHINE LEARNING</a:t>
            </a:r>
            <a:endParaRPr sz="1800" b="0" i="0" u="none" strike="noStrike" cap="none" dirty="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51" name="Picture 3" descr="C:\Users\user\Downloads\Blank Diagram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0025" y="1828800"/>
            <a:ext cx="10064750" cy="704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854200" y="2590800"/>
                <a:ext cx="8305800" cy="6500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Feature Weight = </a:t>
                </a:r>
                <a:r>
                  <a:rPr lang="en-US" sz="2000" dirty="0" smtClean="0"/>
                  <a:t>Feature </a:t>
                </a:r>
                <a:r>
                  <a:rPr lang="en-US" sz="2000" dirty="0"/>
                  <a:t>present count </a:t>
                </a:r>
                <a:r>
                  <a:rPr lang="en-US" sz="2000" dirty="0" smtClean="0"/>
                  <a:t>* log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i="1" smtClean="0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000" dirty="0"/>
                              <m:t>total</m:t>
                            </m:r>
                            <m:r>
                              <m:rPr>
                                <m:nor/>
                              </m:rPr>
                              <a:rPr lang="en-US" sz="2000" dirty="0"/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sz="2000" dirty="0"/>
                              <m:t>tuples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000" dirty="0"/>
                              <m:t>Feature</m:t>
                            </m:r>
                            <m:r>
                              <m:rPr>
                                <m:nor/>
                              </m:rPr>
                              <a:rPr lang="en-US" sz="2000" dirty="0"/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sz="2000" dirty="0"/>
                              <m:t>present</m:t>
                            </m:r>
                            <m:r>
                              <m:rPr>
                                <m:nor/>
                              </m:rPr>
                              <a:rPr lang="en-US" sz="2000" dirty="0"/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sz="2000" dirty="0"/>
                              <m:t>count</m:t>
                            </m:r>
                          </m:den>
                        </m:f>
                      </m:e>
                    </m:d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4200" y="2590800"/>
                <a:ext cx="8305800" cy="650050"/>
              </a:xfrm>
              <a:prstGeom prst="rect">
                <a:avLst/>
              </a:prstGeom>
              <a:blipFill rotWithShape="1">
                <a:blip r:embed="rId2"/>
                <a:stretch>
                  <a:fillRect l="-7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2006600" y="762000"/>
            <a:ext cx="800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Formula for Calculating Weights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1320800" y="4495799"/>
            <a:ext cx="922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Formula for Calculating Severity Score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1778000" y="6781800"/>
            <a:ext cx="1005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Severity Score = feature1*weight1 + feature2*weight2 + feature3*weight3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63416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54" t="36138" r="47849" b="34459"/>
          <a:stretch/>
        </p:blipFill>
        <p:spPr bwMode="auto">
          <a:xfrm>
            <a:off x="881380" y="1981200"/>
            <a:ext cx="5248365" cy="3444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61" t="34875" r="47090" b="35790"/>
          <a:stretch/>
        </p:blipFill>
        <p:spPr bwMode="auto">
          <a:xfrm>
            <a:off x="6649720" y="5452110"/>
            <a:ext cx="5554980" cy="3703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683000" y="685800"/>
            <a:ext cx="5749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Occurrence VS Severity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62188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61" t="38874" r="36590" b="14459"/>
          <a:stretch/>
        </p:blipFill>
        <p:spPr bwMode="auto">
          <a:xfrm>
            <a:off x="2463800" y="2362200"/>
            <a:ext cx="7879080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16000" y="1039743"/>
            <a:ext cx="10591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Clustering For Determining Different Zones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912611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3" t="24217" r="7974" b="7782"/>
          <a:stretch/>
        </p:blipFill>
        <p:spPr bwMode="auto">
          <a:xfrm>
            <a:off x="1397000" y="2110740"/>
            <a:ext cx="990600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01800" y="685800"/>
            <a:ext cx="990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Visualization of Occurrence on Maps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11819590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363</Words>
  <Application>Microsoft Office PowerPoint</Application>
  <PresentationFormat>Custom</PresentationFormat>
  <Paragraphs>55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Times New Roman</vt:lpstr>
      <vt:lpstr>Cambria Math</vt:lpstr>
      <vt:lpstr>Helvetica Neue</vt:lpstr>
      <vt:lpstr>Times</vt:lpstr>
      <vt:lpstr>Helvetica Neue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user</cp:lastModifiedBy>
  <cp:revision>10</cp:revision>
  <dcterms:modified xsi:type="dcterms:W3CDTF">2019-04-04T08:01:49Z</dcterms:modified>
</cp:coreProperties>
</file>